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7"/>
  </p:notesMasterIdLst>
  <p:sldIdLst>
    <p:sldId id="257" r:id="rId2"/>
    <p:sldId id="303" r:id="rId3"/>
    <p:sldId id="258" r:id="rId4"/>
    <p:sldId id="269" r:id="rId5"/>
    <p:sldId id="276" r:id="rId6"/>
    <p:sldId id="273" r:id="rId7"/>
    <p:sldId id="274" r:id="rId8"/>
    <p:sldId id="281" r:id="rId9"/>
    <p:sldId id="295" r:id="rId10"/>
    <p:sldId id="298" r:id="rId11"/>
    <p:sldId id="285" r:id="rId12"/>
    <p:sldId id="296" r:id="rId13"/>
    <p:sldId id="297" r:id="rId14"/>
    <p:sldId id="286" r:id="rId15"/>
    <p:sldId id="287" r:id="rId16"/>
    <p:sldId id="266" r:id="rId17"/>
    <p:sldId id="293" r:id="rId18"/>
    <p:sldId id="294" r:id="rId19"/>
    <p:sldId id="288" r:id="rId20"/>
    <p:sldId id="283" r:id="rId21"/>
    <p:sldId id="284" r:id="rId22"/>
    <p:sldId id="268" r:id="rId23"/>
    <p:sldId id="270" r:id="rId24"/>
    <p:sldId id="302" r:id="rId25"/>
    <p:sldId id="27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29" autoAdjust="0"/>
    <p:restoredTop sz="94660"/>
  </p:normalViewPr>
  <p:slideViewPr>
    <p:cSldViewPr>
      <p:cViewPr varScale="1">
        <p:scale>
          <a:sx n="68" d="100"/>
          <a:sy n="68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B6C6A-1381-4EFA-A1DC-EAA1DFC41A43}" type="datetimeFigureOut">
              <a:rPr lang="ru-RU" smtClean="0"/>
              <a:pPr/>
              <a:t>01.12.2024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EC850-735E-48BD-B20F-9A1628F154A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01.12.2024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01.12.2024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01.12.2024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01.12.2024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92869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0" dirty="0" smtClean="0">
                <a:solidFill>
                  <a:schemeClr val="accent3">
                    <a:lumMod val="75000"/>
                  </a:schemeClr>
                </a:solidFill>
                <a:effectLst/>
              </a:rPr>
              <a:t/>
            </a:r>
            <a:br>
              <a:rPr lang="ru-RU" sz="3200" b="0" dirty="0" smtClean="0">
                <a:solidFill>
                  <a:schemeClr val="accent3">
                    <a:lumMod val="75000"/>
                  </a:schemeClr>
                </a:solidFill>
                <a:effectLst/>
              </a:rPr>
            </a:br>
            <a:r>
              <a:rPr lang="ru-RU" sz="3200" b="0" dirty="0" smtClean="0">
                <a:solidFill>
                  <a:schemeClr val="accent3">
                    <a:lumMod val="75000"/>
                  </a:schemeClr>
                </a:solidFill>
                <a:effectLst/>
              </a:rPr>
              <a:t/>
            </a:r>
            <a:br>
              <a:rPr lang="ru-RU" sz="3200" b="0" dirty="0" smtClean="0">
                <a:solidFill>
                  <a:schemeClr val="accent3">
                    <a:lumMod val="75000"/>
                  </a:schemeClr>
                </a:solidFill>
                <a:effectLst/>
              </a:rPr>
            </a:br>
            <a:r>
              <a:rPr lang="ru-RU" sz="3200" b="0" dirty="0" smtClean="0">
                <a:solidFill>
                  <a:schemeClr val="accent3">
                    <a:lumMod val="75000"/>
                  </a:schemeClr>
                </a:solidFill>
                <a:effectLst/>
              </a:rPr>
              <a:t/>
            </a:r>
            <a:br>
              <a:rPr lang="ru-RU" sz="3200" b="0" dirty="0" smtClean="0">
                <a:solidFill>
                  <a:schemeClr val="accent3">
                    <a:lumMod val="75000"/>
                  </a:schemeClr>
                </a:solidFill>
                <a:effectLst/>
              </a:rPr>
            </a:br>
            <a:r>
              <a:rPr lang="ru-RU" sz="3200" b="0" dirty="0" smtClean="0">
                <a:solidFill>
                  <a:schemeClr val="accent3">
                    <a:lumMod val="75000"/>
                  </a:schemeClr>
                </a:solidFill>
                <a:effectLst/>
              </a:rPr>
              <a:t/>
            </a:r>
            <a:br>
              <a:rPr lang="ru-RU" sz="3200" b="0" dirty="0" smtClean="0">
                <a:solidFill>
                  <a:schemeClr val="accent3">
                    <a:lumMod val="75000"/>
                  </a:schemeClr>
                </a:solidFill>
                <a:effectLst/>
              </a:rPr>
            </a:br>
            <a:r>
              <a:rPr lang="ru-RU" sz="3200" b="0" dirty="0" smtClean="0">
                <a:solidFill>
                  <a:schemeClr val="accent3">
                    <a:lumMod val="75000"/>
                  </a:schemeClr>
                </a:solidFill>
                <a:effectLst/>
              </a:rPr>
              <a:t/>
            </a:r>
            <a:br>
              <a:rPr lang="ru-RU" sz="3200" b="0" dirty="0" smtClean="0">
                <a:solidFill>
                  <a:schemeClr val="accent3">
                    <a:lumMod val="75000"/>
                  </a:schemeClr>
                </a:solidFill>
                <a:effectLst/>
              </a:rPr>
            </a:br>
            <a:r>
              <a:rPr lang="ru-RU" sz="3100" dirty="0" smtClean="0">
                <a:solidFill>
                  <a:srgbClr val="C00000"/>
                </a:solidFill>
                <a:effectLst/>
              </a:rPr>
              <a:t>Мини-музей«Камни </a:t>
            </a:r>
            <a:r>
              <a:rPr lang="ru-RU" sz="3100" dirty="0" smtClean="0">
                <a:solidFill>
                  <a:srgbClr val="C00000"/>
                </a:solidFill>
                <a:effectLst/>
              </a:rPr>
              <a:t>и минералы Южного Урала»</a:t>
            </a:r>
            <a:endParaRPr lang="ru-RU" sz="3100" dirty="0">
              <a:solidFill>
                <a:srgbClr val="C00000"/>
              </a:solidFill>
              <a:effectLst/>
            </a:endParaRPr>
          </a:p>
        </p:txBody>
      </p:sp>
      <p:pic>
        <p:nvPicPr>
          <p:cNvPr id="4" name="Picture 1" descr="C:\Users\Дмитрий\YandexDisk\Загрузки\f1f42e17f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785918" y="1643050"/>
            <a:ext cx="5905500" cy="4214811"/>
          </a:xfrm>
          <a:prstGeom prst="rect">
            <a:avLst/>
          </a:prstGeom>
          <a:noFill/>
        </p:spPr>
      </p:pic>
    </p:spTree>
  </p:cSld>
  <p:clrMapOvr>
    <a:masterClrMapping/>
  </p:clrMapOvr>
  <p:transition advTm="1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85725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  <a:effectLst/>
              </a:rPr>
              <a:t>Дидактические игры с камнями  на развитие сенсорных способностей, мелкой моторики </a:t>
            </a:r>
            <a:endParaRPr lang="ru-RU" sz="2400" b="0" dirty="0">
              <a:solidFill>
                <a:srgbClr val="C00000"/>
              </a:solidFill>
              <a:effectLst/>
            </a:endParaRPr>
          </a:p>
        </p:txBody>
      </p:sp>
      <p:pic>
        <p:nvPicPr>
          <p:cNvPr id="5" name="Picture 2" descr="J:\DCIM\114PHOTO\SAM_553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8789" y="2071679"/>
            <a:ext cx="2855422" cy="3857652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6" y="2000241"/>
            <a:ext cx="4329114" cy="4429156"/>
          </a:xfrm>
        </p:spPr>
        <p:txBody>
          <a:bodyPr>
            <a:normAutofit/>
          </a:bodyPr>
          <a:lstStyle/>
          <a:p>
            <a:pPr marL="452628" indent="-342900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Настольный театр  из камней «Ми </a:t>
            </a:r>
            <a:r>
              <a:rPr lang="ru-RU" sz="1800" dirty="0" err="1" smtClean="0">
                <a:solidFill>
                  <a:srgbClr val="002060"/>
                </a:solidFill>
                <a:latin typeface="+mj-lt"/>
              </a:rPr>
              <a:t>ми</a:t>
            </a: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 мишки»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Дидактические игры «Отыщи такой же камень», «Узнай на ощупь», «Каменная мозаика»,  «Бусы для Хозяйки Медной горы»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Игры-драматизации по сказкам «Три поросенка», «Серебряное копытце» (П. Бажов)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Подвижные игры: «Камень - беги», «Время собирать камни», «Найди камень» (на ориентировку в пространстве) и др.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50006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  <a:effectLst/>
              </a:rPr>
              <a:t>Игры с применением камешков «</a:t>
            </a:r>
            <a:r>
              <a:rPr lang="ru-RU" sz="2400" b="0" dirty="0" err="1" smtClean="0">
                <a:solidFill>
                  <a:srgbClr val="C00000"/>
                </a:solidFill>
                <a:effectLst/>
              </a:rPr>
              <a:t>Марблс</a:t>
            </a:r>
            <a:r>
              <a:rPr lang="ru-RU" sz="2400" b="0" dirty="0" smtClean="0">
                <a:solidFill>
                  <a:srgbClr val="C00000"/>
                </a:solidFill>
                <a:effectLst/>
              </a:rPr>
              <a:t>»</a:t>
            </a:r>
            <a:endParaRPr lang="ru-RU" sz="2400" b="0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2910" y="1857365"/>
            <a:ext cx="3852890" cy="35719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err="1" smtClean="0">
                <a:solidFill>
                  <a:srgbClr val="002060"/>
                </a:solidFill>
                <a:latin typeface="+mj-lt"/>
              </a:rPr>
              <a:t>Марблс</a:t>
            </a:r>
            <a:r>
              <a:rPr lang="ru-RU" dirty="0" smtClean="0">
                <a:solidFill>
                  <a:srgbClr val="002060"/>
                </a:solidFill>
                <a:latin typeface="+mj-lt"/>
              </a:rPr>
              <a:t> – это созданные человеком разноцветные стеклянные шарики или плоские 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камешки</a:t>
            </a:r>
            <a:r>
              <a:rPr lang="ru-RU" dirty="0" smtClean="0">
                <a:solidFill>
                  <a:srgbClr val="002060"/>
                </a:solidFill>
                <a:latin typeface="+mj-lt"/>
              </a:rPr>
              <a:t>. Они могут быть сделаны из глины, дерева, пластика или чаще всего из стекла. 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Камешки</a:t>
            </a:r>
            <a:r>
              <a:rPr lang="ru-RU" dirty="0" smtClean="0">
                <a:solidFill>
                  <a:srgbClr val="002060"/>
                </a:solidFill>
                <a:latin typeface="+mj-lt"/>
              </a:rPr>
              <a:t> получили свое название от английского «</a:t>
            </a:r>
            <a:r>
              <a:rPr lang="ru-RU" b="1" dirty="0" err="1" smtClean="0">
                <a:solidFill>
                  <a:srgbClr val="002060"/>
                </a:solidFill>
                <a:latin typeface="+mj-lt"/>
              </a:rPr>
              <a:t>marbles</a:t>
            </a:r>
            <a:r>
              <a:rPr lang="ru-RU" dirty="0" smtClean="0">
                <a:solidFill>
                  <a:srgbClr val="002060"/>
                </a:solidFill>
                <a:latin typeface="+mj-lt"/>
              </a:rPr>
              <a:t>» (то есть мраморные).</a:t>
            </a:r>
            <a:endParaRPr lang="ru-RU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6147" name="Picture 3" descr="J:\DCIM\114PHOTO\SAM_553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2071678"/>
            <a:ext cx="4038600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50006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  <a:effectLst/>
              </a:rPr>
              <a:t>Игра «Выложи пустые кружочки»</a:t>
            </a:r>
            <a:endParaRPr lang="ru-RU" sz="2400" b="0" dirty="0">
              <a:solidFill>
                <a:srgbClr val="C00000"/>
              </a:solidFill>
              <a:effectLst/>
            </a:endParaRPr>
          </a:p>
        </p:txBody>
      </p:sp>
      <p:pic>
        <p:nvPicPr>
          <p:cNvPr id="5" name="Содержимое 4" descr="SAM_560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785926"/>
            <a:ext cx="3995766" cy="3455200"/>
          </a:xfrm>
        </p:spPr>
      </p:pic>
      <p:pic>
        <p:nvPicPr>
          <p:cNvPr id="8" name="Содержимое 7" descr="SAM_559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2000240"/>
            <a:ext cx="4000528" cy="3455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50006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  <a:effectLst/>
              </a:rPr>
              <a:t>Выкладывание контурных рисунков камешками</a:t>
            </a:r>
            <a:endParaRPr lang="ru-RU" sz="2400" b="0" dirty="0">
              <a:solidFill>
                <a:srgbClr val="C00000"/>
              </a:solidFill>
              <a:effectLst/>
            </a:endParaRPr>
          </a:p>
        </p:txBody>
      </p:sp>
      <p:pic>
        <p:nvPicPr>
          <p:cNvPr id="9" name="Содержимое 8" descr="SAM_558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2000240"/>
            <a:ext cx="4038600" cy="3214710"/>
          </a:xfrm>
        </p:spPr>
      </p:pic>
      <p:pic>
        <p:nvPicPr>
          <p:cNvPr id="7" name="Содержимое 4" descr="SAM_560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2000240"/>
            <a:ext cx="4038600" cy="321471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42862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  <a:effectLst/>
              </a:rPr>
              <a:t>«Библиотека»</a:t>
            </a:r>
            <a:endParaRPr lang="ru-RU" sz="2400" b="0" dirty="0">
              <a:solidFill>
                <a:srgbClr val="C00000"/>
              </a:solidFill>
              <a:effectLst/>
            </a:endParaRPr>
          </a:p>
        </p:txBody>
      </p:sp>
      <p:pic>
        <p:nvPicPr>
          <p:cNvPr id="5" name="Содержимое 4" descr="SAM_554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1428736"/>
            <a:ext cx="3394472" cy="407196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29190" y="1500174"/>
            <a:ext cx="3214710" cy="3786215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    Дети рассматривают энциклопедии, знакомятся  со сказками и легендами, рассказывающими о  подземных богатствах и их хранителях, отгадывают загадки и т.д. </a:t>
            </a:r>
            <a:endParaRPr lang="ru-RU" sz="24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85725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  <a:effectLst/>
              </a:rPr>
              <a:t>Сборник материалов по ознакомлению детей с камнями и минералами</a:t>
            </a:r>
            <a:endParaRPr lang="ru-RU" sz="2400" b="0" dirty="0">
              <a:solidFill>
                <a:srgbClr val="C00000"/>
              </a:solidFill>
              <a:effectLst/>
            </a:endParaRPr>
          </a:p>
        </p:txBody>
      </p:sp>
      <p:pic>
        <p:nvPicPr>
          <p:cNvPr id="5" name="Содержимое 4" descr="SAM_555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785926"/>
            <a:ext cx="3394472" cy="4214842"/>
          </a:xfrm>
        </p:spPr>
      </p:pic>
      <p:pic>
        <p:nvPicPr>
          <p:cNvPr id="6" name="Содержимое 5" descr="SAM_555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29190" y="1714488"/>
            <a:ext cx="3394472" cy="42148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42862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  <a:effectLst/>
              </a:rPr>
              <a:t>«Лаборатория»</a:t>
            </a:r>
            <a:endParaRPr lang="ru-RU" sz="2400" b="0" dirty="0">
              <a:solidFill>
                <a:srgbClr val="C00000"/>
              </a:solidFill>
              <a:effectLst/>
            </a:endParaRPr>
          </a:p>
        </p:txBody>
      </p:sp>
      <p:pic>
        <p:nvPicPr>
          <p:cNvPr id="4" name="Содержимое 3" descr="SAM_54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480" y="1571612"/>
            <a:ext cx="5765800" cy="41434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50006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  <a:effectLst/>
              </a:rPr>
              <a:t>Эксперименты с камнями</a:t>
            </a:r>
            <a:endParaRPr lang="ru-RU" sz="2400" b="0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5"/>
            <a:ext cx="4038600" cy="282265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+mj-lt"/>
              </a:rPr>
              <a:t>Опыты с камнями.  Рассматривание их через лупу. Сравнение.</a:t>
            </a:r>
          </a:p>
          <a:p>
            <a:endParaRPr lang="ru-RU" dirty="0" smtClean="0">
              <a:solidFill>
                <a:srgbClr val="002060"/>
              </a:solidFill>
              <a:latin typeface="+mj-lt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+mj-lt"/>
              </a:rPr>
              <a:t>Определение свойств камней с помощью экспериментирования.</a:t>
            </a:r>
          </a:p>
          <a:p>
            <a:endParaRPr lang="ru-RU" dirty="0"/>
          </a:p>
        </p:txBody>
      </p:sp>
      <p:pic>
        <p:nvPicPr>
          <p:cNvPr id="5" name="Содержимое 4" descr="SAM_557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3438" y="1928802"/>
            <a:ext cx="4038600" cy="30718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50006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  <a:effectLst/>
              </a:rPr>
              <a:t>Опыт «Извержение вулкана»</a:t>
            </a:r>
            <a:endParaRPr lang="ru-RU" sz="2400" b="0" dirty="0">
              <a:solidFill>
                <a:srgbClr val="C00000"/>
              </a:solidFill>
              <a:effectLst/>
            </a:endParaRPr>
          </a:p>
        </p:txBody>
      </p:sp>
      <p:pic>
        <p:nvPicPr>
          <p:cNvPr id="5" name="Содержимое 4" descr="SAM_556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2000240"/>
            <a:ext cx="4038600" cy="314327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29190" y="2249425"/>
            <a:ext cx="3214710" cy="253689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+mj-lt"/>
              </a:rPr>
              <a:t>Дети знакомятся с образованием и разрушением камней, гор, вулканов путем моделирования.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50006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  <a:effectLst/>
              </a:rPr>
              <a:t>«Наша мастерская» Роспись по камню</a:t>
            </a:r>
            <a:endParaRPr lang="ru-RU" sz="2400" b="0" dirty="0">
              <a:solidFill>
                <a:srgbClr val="C00000"/>
              </a:solidFill>
              <a:effectLst/>
            </a:endParaRPr>
          </a:p>
        </p:txBody>
      </p:sp>
      <p:pic>
        <p:nvPicPr>
          <p:cNvPr id="1027" name="Picture 3" descr="J:\DCIM\114PHOTO\SAM_55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643050"/>
            <a:ext cx="5765800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07157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sz="3200" dirty="0" smtClean="0">
                <a:solidFill>
                  <a:srgbClr val="C00000"/>
                </a:solidFill>
              </a:rPr>
              <a:t>Цель: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58204" cy="442915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+mj-lt"/>
              </a:rPr>
              <a:t>     </a:t>
            </a:r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Расширить образовательную деятельность через приобщения к музейной педагогике. Познакомить  детей с разнообразием камней Южного Урала, их значением в жизни человека. Способствовать вовлечению родителей в музейно-педагогический процесс,  как равноправных партнёров образовательной и творческой работы с детьми. Обогащать предметно-развивающую среду.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advTm="1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57150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  <a:effectLst/>
              </a:rPr>
              <a:t>Чудесные превращения камней</a:t>
            </a:r>
            <a:endParaRPr lang="ru-RU" sz="2400" b="0" dirty="0">
              <a:solidFill>
                <a:srgbClr val="C00000"/>
              </a:solidFill>
              <a:effectLst/>
            </a:endParaRPr>
          </a:p>
        </p:txBody>
      </p:sp>
      <p:pic>
        <p:nvPicPr>
          <p:cNvPr id="3074" name="Picture 2" descr="J:\DCIM\114PHOTO\SAM_55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285992"/>
            <a:ext cx="4038600" cy="3028950"/>
          </a:xfrm>
          <a:prstGeom prst="rect">
            <a:avLst/>
          </a:prstGeom>
          <a:noFill/>
        </p:spPr>
      </p:pic>
      <p:pic>
        <p:nvPicPr>
          <p:cNvPr id="3075" name="Picture 3" descr="J:\DCIM\114PHOTO\SAM_55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285992"/>
            <a:ext cx="403860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85725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  <a:effectLst/>
              </a:rPr>
              <a:t>Мастер-класс с педагогами по росписи камней красками</a:t>
            </a:r>
            <a:endParaRPr lang="ru-RU" sz="2400" b="0" dirty="0">
              <a:solidFill>
                <a:srgbClr val="C00000"/>
              </a:solidFill>
              <a:effectLst/>
            </a:endParaRPr>
          </a:p>
        </p:txBody>
      </p:sp>
      <p:pic>
        <p:nvPicPr>
          <p:cNvPr id="4099" name="Picture 3" descr="K:\мастер класс мини музей\20191122_14135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071678"/>
            <a:ext cx="4038600" cy="3000396"/>
          </a:xfrm>
          <a:prstGeom prst="rect">
            <a:avLst/>
          </a:prstGeom>
          <a:noFill/>
        </p:spPr>
      </p:pic>
      <p:pic>
        <p:nvPicPr>
          <p:cNvPr id="4098" name="Picture 2" descr="J:\DCIM\114PHOTO\SAM_552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14311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501122" cy="92867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100" b="0" dirty="0" smtClean="0">
                <a:solidFill>
                  <a:srgbClr val="002060"/>
                </a:solidFill>
                <a:effectLst/>
              </a:rPr>
              <a:t/>
            </a:r>
            <a:br>
              <a:rPr lang="ru-RU" sz="3100" b="0" dirty="0" smtClean="0">
                <a:solidFill>
                  <a:srgbClr val="002060"/>
                </a:solidFill>
                <a:effectLst/>
              </a:rPr>
            </a:br>
            <a:r>
              <a:rPr lang="ru-RU" sz="3100" b="0" dirty="0" smtClean="0">
                <a:solidFill>
                  <a:srgbClr val="002060"/>
                </a:solidFill>
                <a:effectLst/>
              </a:rPr>
              <a:t/>
            </a:r>
            <a:br>
              <a:rPr lang="ru-RU" sz="3100" b="0" dirty="0" smtClean="0">
                <a:solidFill>
                  <a:srgbClr val="002060"/>
                </a:solidFill>
                <a:effectLst/>
              </a:rPr>
            </a:br>
            <a:r>
              <a:rPr lang="ru-RU" sz="3100" b="0" dirty="0" smtClean="0">
                <a:solidFill>
                  <a:srgbClr val="002060"/>
                </a:solidFill>
                <a:effectLst/>
              </a:rPr>
              <a:t/>
            </a:r>
            <a:br>
              <a:rPr lang="ru-RU" sz="3100" b="0" dirty="0" smtClean="0">
                <a:solidFill>
                  <a:srgbClr val="002060"/>
                </a:solidFill>
                <a:effectLst/>
              </a:rPr>
            </a:br>
            <a:r>
              <a:rPr lang="ru-RU" sz="3100" b="0" dirty="0" smtClean="0">
                <a:solidFill>
                  <a:srgbClr val="002060"/>
                </a:solidFill>
                <a:effectLst/>
              </a:rPr>
              <a:t/>
            </a:r>
            <a:br>
              <a:rPr lang="ru-RU" sz="3100" b="0" dirty="0" smtClean="0">
                <a:solidFill>
                  <a:srgbClr val="002060"/>
                </a:solidFill>
                <a:effectLst/>
              </a:rPr>
            </a:br>
            <a:r>
              <a:rPr lang="ru-RU" sz="3100" b="0" dirty="0" smtClean="0">
                <a:solidFill>
                  <a:srgbClr val="002060"/>
                </a:solidFill>
                <a:effectLst/>
              </a:rPr>
              <a:t/>
            </a:r>
            <a:br>
              <a:rPr lang="ru-RU" sz="3100" b="0" dirty="0" smtClean="0">
                <a:solidFill>
                  <a:srgbClr val="002060"/>
                </a:solidFill>
                <a:effectLst/>
              </a:rPr>
            </a:br>
            <a:r>
              <a:rPr lang="ru-RU" sz="3100" b="0" dirty="0" smtClean="0">
                <a:solidFill>
                  <a:srgbClr val="002060"/>
                </a:solidFill>
                <a:effectLst/>
              </a:rPr>
              <a:t/>
            </a:r>
            <a:br>
              <a:rPr lang="ru-RU" sz="3100" b="0" dirty="0" smtClean="0">
                <a:solidFill>
                  <a:srgbClr val="002060"/>
                </a:solidFill>
                <a:effectLst/>
              </a:rPr>
            </a:br>
            <a:r>
              <a:rPr lang="ru-RU" sz="2700" b="0" dirty="0" smtClean="0">
                <a:solidFill>
                  <a:srgbClr val="C00000"/>
                </a:solidFill>
                <a:effectLst/>
              </a:rPr>
              <a:t>«</a:t>
            </a:r>
            <a:r>
              <a:rPr lang="ru-RU" sz="2700" b="0" dirty="0" smtClean="0">
                <a:solidFill>
                  <a:srgbClr val="C00000"/>
                </a:solidFill>
                <a:effectLst/>
              </a:rPr>
              <a:t>Видеотека»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928670"/>
            <a:ext cx="8572560" cy="557216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Мультфильм «В гостях у гномов», познавательный фильм для детей о природе некоторых полезных ископаемых. Длительность 15 мин. Союзмультфильм 1975г. </a:t>
            </a:r>
          </a:p>
          <a:p>
            <a:pPr lvl="0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Мультфильм «Серебряное копытце» (по сказам П. П. Бажова)  длительность 10 мин.Союзмультфильм 1977г. </a:t>
            </a:r>
          </a:p>
          <a:p>
            <a:pPr lvl="0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Мультфильм «Медной горы хозяйка» (по сказам П. П. Бажова)  длительность 20 мин.Союзмультфильм 1975г. 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Фильм-сказка «Каменный цветок» по сказам П. П. Бажова)  длительность 1час 30мин.Союзмультфильм 1946г. </a:t>
            </a:r>
          </a:p>
          <a:p>
            <a:pPr lvl="0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Мультфильм  «Горный мастер» воспевает замечательное искусство уральских мастеров -умельцев,  длительность 18 мин. Союзмультфильм 1978 г. </a:t>
            </a:r>
          </a:p>
          <a:p>
            <a:pPr lvl="0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Видеоролик «Каменные чудеса России» о необычных природных явлениях из камня, длительность 1 мин.</a:t>
            </a:r>
          </a:p>
          <a:p>
            <a:pPr lvl="0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+mj-lt"/>
              </a:rPr>
              <a:t>Видеоролик «Иремель. Каменная река» длит. 2 мин</a:t>
            </a:r>
            <a:r>
              <a:rPr lang="ru-RU" sz="1800" dirty="0" smtClean="0">
                <a:latin typeface="+mj-lt"/>
              </a:rPr>
              <a:t>.</a:t>
            </a:r>
            <a:endParaRPr lang="ru-RU" sz="1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572008"/>
            <a:ext cx="8183880" cy="121444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  <a:effectLst/>
              </a:rPr>
              <a:t>Список используемой литературы: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314327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1. Н. А. Рыжова" Мини- музей в детском саду как форма работы с детьми и родителями" Москва, Педагогический университет "Первое сентября", 2010 год.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2. "Музейная педагогика", под редакцией А. Н. Морозовой.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3. Н. А. Рыжова "Развивающая среда дошкольных учреждений" М.: Линка-Пресс, 2004 год.</a:t>
            </a:r>
            <a:endParaRPr lang="ru-RU" sz="20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995760">
            <a:off x="5342357" y="926415"/>
            <a:ext cx="3383280" cy="82264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  <a:effectLst/>
              </a:rPr>
              <a:t>«Арский камень» </a:t>
            </a:r>
            <a:endParaRPr lang="ru-RU" sz="2400" b="0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7818" y="2357430"/>
            <a:ext cx="3383280" cy="313278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endParaRPr lang="ru-RU" sz="2400" dirty="0" smtClean="0">
              <a:latin typeface="+mj-lt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Кто у нас побывал,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Кто наш край повидал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Не забудет, не забудет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Наш богатый Урал.</a:t>
            </a:r>
          </a:p>
          <a:p>
            <a:r>
              <a:rPr lang="ru-RU" sz="2400" dirty="0" smtClean="0">
                <a:latin typeface="+mj-lt"/>
              </a:rPr>
              <a:t> </a:t>
            </a:r>
          </a:p>
          <a:p>
            <a:endParaRPr lang="ru-RU" dirty="0"/>
          </a:p>
        </p:txBody>
      </p:sp>
      <p:pic>
        <p:nvPicPr>
          <p:cNvPr id="1026" name="Picture 2" descr="C:\Users\Дмитрий\YandexDisk\Загрузки\origina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42910" y="2071678"/>
            <a:ext cx="4625975" cy="34694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857364"/>
            <a:ext cx="8229600" cy="214314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5400" b="0" dirty="0" smtClean="0">
                <a:solidFill>
                  <a:srgbClr val="002060"/>
                </a:solidFill>
                <a:effectLst/>
              </a:rPr>
              <a:t>Спасибо за внимание!</a:t>
            </a:r>
            <a:endParaRPr lang="ru-RU" sz="5400" b="0" dirty="0"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8429684" cy="42862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0" dirty="0" smtClean="0">
                <a:solidFill>
                  <a:srgbClr val="002060"/>
                </a:solidFill>
              </a:rPr>
              <a:t> </a:t>
            </a:r>
            <a:r>
              <a:rPr lang="ru-RU" sz="3100" dirty="0" smtClean="0">
                <a:solidFill>
                  <a:srgbClr val="C00000"/>
                </a:solidFill>
              </a:rPr>
              <a:t>Задачи:</a:t>
            </a:r>
            <a:endParaRPr lang="ru-RU" sz="31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736"/>
            <a:ext cx="8401080" cy="492922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40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sz="3800" dirty="0" smtClean="0">
                <a:solidFill>
                  <a:srgbClr val="C00000"/>
                </a:solidFill>
                <a:latin typeface="+mj-lt"/>
              </a:rPr>
              <a:t> </a:t>
            </a:r>
            <a:r>
              <a:rPr lang="ru-RU" sz="3800" b="1" u="sng" dirty="0" smtClean="0">
                <a:solidFill>
                  <a:srgbClr val="C00000"/>
                </a:solidFill>
                <a:latin typeface="+mj-lt"/>
              </a:rPr>
              <a:t>Обучающие</a:t>
            </a:r>
            <a:r>
              <a:rPr lang="ru-RU" sz="3800" b="1" u="sng" dirty="0" smtClean="0">
                <a:latin typeface="+mj-lt"/>
              </a:rPr>
              <a:t>:</a:t>
            </a:r>
            <a:endParaRPr lang="ru-RU" sz="3800" b="1" dirty="0" smtClean="0">
              <a:latin typeface="+mj-lt"/>
            </a:endParaRPr>
          </a:p>
          <a:p>
            <a:pPr>
              <a:buNone/>
            </a:pPr>
            <a:r>
              <a:rPr lang="ru-RU" sz="3800" dirty="0" smtClean="0">
                <a:solidFill>
                  <a:srgbClr val="002060"/>
                </a:solidFill>
                <a:latin typeface="+mj-lt"/>
              </a:rPr>
              <a:t>    </a:t>
            </a:r>
            <a:r>
              <a:rPr lang="ru-RU" sz="4000" dirty="0" smtClean="0">
                <a:solidFill>
                  <a:srgbClr val="002060"/>
                </a:solidFill>
                <a:latin typeface="+mj-lt"/>
              </a:rPr>
              <a:t>Дать детям представления о камнях разного происхождения. Учить классифицировать камни по их отличительным признакам. Формировать умение обследовать камни, называть  их свойства и особенности. Познакомить детей с их значением и  использованием  человеком в повседневной жизни, а также с камнями, которые человек использовал с давних времен. Показать опытно – экспериментальной деятельностью и путем моделирования образование и  разрушение  камней, гор, вулканов.</a:t>
            </a:r>
          </a:p>
          <a:p>
            <a:pPr>
              <a:buFont typeface="Wingdings" pitchFamily="2" charset="2"/>
              <a:buChar char="ü"/>
            </a:pPr>
            <a:r>
              <a:rPr lang="ru-RU" sz="3800" b="1" u="sng" dirty="0" smtClean="0">
                <a:solidFill>
                  <a:srgbClr val="C00000"/>
                </a:solidFill>
                <a:latin typeface="+mj-lt"/>
              </a:rPr>
              <a:t>Развивающие</a:t>
            </a:r>
            <a:r>
              <a:rPr lang="ru-RU" sz="3800" u="sng" dirty="0" smtClean="0">
                <a:solidFill>
                  <a:srgbClr val="C00000"/>
                </a:solidFill>
                <a:latin typeface="+mj-lt"/>
              </a:rPr>
              <a:t>:</a:t>
            </a:r>
            <a:r>
              <a:rPr lang="ru-RU" sz="3800" b="1" dirty="0" smtClean="0">
                <a:latin typeface="+mj-lt"/>
              </a:rPr>
              <a:t/>
            </a:r>
            <a:br>
              <a:rPr lang="ru-RU" sz="3800" b="1" dirty="0" smtClean="0">
                <a:latin typeface="+mj-lt"/>
              </a:rPr>
            </a:br>
            <a:r>
              <a:rPr lang="ru-RU" sz="38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+mj-lt"/>
              </a:rPr>
              <a:t>Развивать наблюдательность, любознательность и воображение в процессе исследования природных объектов;</a:t>
            </a:r>
          </a:p>
          <a:p>
            <a:pPr>
              <a:buNone/>
            </a:pPr>
            <a:r>
              <a:rPr lang="ru-RU" sz="4000" dirty="0" smtClean="0">
                <a:solidFill>
                  <a:srgbClr val="002060"/>
                </a:solidFill>
                <a:latin typeface="+mj-lt"/>
              </a:rPr>
              <a:t>    Развивать мелкую моторику, творческое воображение.</a:t>
            </a:r>
          </a:p>
          <a:p>
            <a:pPr>
              <a:buFont typeface="Wingdings" pitchFamily="2" charset="2"/>
              <a:buChar char="ü"/>
            </a:pPr>
            <a:r>
              <a:rPr lang="ru-RU" sz="3800" b="1" u="sng" dirty="0" smtClean="0">
                <a:latin typeface="+mj-lt"/>
              </a:rPr>
              <a:t> </a:t>
            </a:r>
            <a:r>
              <a:rPr lang="ru-RU" sz="3800" b="1" u="sng" dirty="0" smtClean="0">
                <a:solidFill>
                  <a:srgbClr val="C00000"/>
                </a:solidFill>
                <a:latin typeface="+mj-lt"/>
              </a:rPr>
              <a:t>Воспитывающие:</a:t>
            </a:r>
            <a:endParaRPr lang="ru-RU" sz="3800" b="1" dirty="0" smtClean="0">
              <a:solidFill>
                <a:srgbClr val="C00000"/>
              </a:solidFill>
              <a:latin typeface="+mj-lt"/>
            </a:endParaRPr>
          </a:p>
          <a:p>
            <a:pPr>
              <a:buNone/>
            </a:pPr>
            <a:r>
              <a:rPr lang="ru-RU" sz="4000" dirty="0" smtClean="0">
                <a:latin typeface="+mj-lt"/>
              </a:rPr>
              <a:t>    </a:t>
            </a:r>
            <a:r>
              <a:rPr lang="ru-RU" sz="4000" dirty="0" smtClean="0">
                <a:solidFill>
                  <a:srgbClr val="002060"/>
                </a:solidFill>
                <a:latin typeface="+mj-lt"/>
              </a:rPr>
              <a:t>Формировать интерес к объектам неживой природы  и к опытнической деятельности с ними. Развивать эстетический вкус при знакомстве с изделиями из камня. Воспитывать бережное отношение к камням  и сделанным из них предметам. Воспитывать нравственно - патриотические чувства к родному краю.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2066" y="571480"/>
            <a:ext cx="3593272" cy="64294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000" b="0" dirty="0" smtClean="0">
                <a:solidFill>
                  <a:srgbClr val="C00000"/>
                </a:solidFill>
              </a:rPr>
              <a:t>РАЗДЕЛЫ МИНИ-МУЗЕЯ</a:t>
            </a:r>
            <a:endParaRPr lang="ru-RU" sz="2000" b="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7818" y="1500175"/>
            <a:ext cx="3000396" cy="3286147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Галерея камней и минералов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Галерея изделий из камней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Библиотека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Видеотека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Игротека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Лаборатория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Мастерская</a:t>
            </a:r>
          </a:p>
          <a:p>
            <a:pPr>
              <a:buFont typeface="Wingdings" pitchFamily="2" charset="2"/>
              <a:buChar char="ü"/>
            </a:pPr>
            <a:endParaRPr lang="ru-RU" sz="2000" dirty="0" smtClean="0">
              <a:latin typeface="+mj-lt"/>
            </a:endParaRPr>
          </a:p>
          <a:p>
            <a:endParaRPr lang="ru-RU" sz="2000" dirty="0">
              <a:latin typeface="+mj-lt"/>
            </a:endParaRPr>
          </a:p>
        </p:txBody>
      </p:sp>
      <p:pic>
        <p:nvPicPr>
          <p:cNvPr id="5" name="Содержимое 4" descr="SAM_531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03337" y="930275"/>
            <a:ext cx="3543300" cy="47244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928670"/>
            <a:ext cx="3383280" cy="100013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000" b="0" dirty="0" smtClean="0">
                <a:solidFill>
                  <a:srgbClr val="002060"/>
                </a:solidFill>
              </a:rPr>
              <a:t>Хозяйка Медной горы» охраняет экспонаты нашего </a:t>
            </a:r>
            <a:r>
              <a:rPr lang="ru-RU" sz="2000" b="0" dirty="0" smtClean="0">
                <a:solidFill>
                  <a:srgbClr val="002060"/>
                </a:solidFill>
              </a:rPr>
              <a:t>мини-музея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143117"/>
            <a:ext cx="3383280" cy="3714775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Персонаж сказов писателя Павла Бажова. Волшебное существо, владелица земных богатств, хранительница тайн прекрасного и секретов высокого мастерства. Перед людьми она предстает как красивая девица с косой и лентами из меди, а иногда – в виде диковинной ящерицы в короне. </a:t>
            </a:r>
            <a:endParaRPr lang="ru-RU" sz="18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5" name="Содержимое 4" descr="SAM_544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03337" y="930275"/>
            <a:ext cx="3543300" cy="47244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372476" cy="57150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  <a:effectLst/>
              </a:rPr>
              <a:t>«Галерея изделий и  украшений из камней»</a:t>
            </a:r>
            <a:endParaRPr lang="ru-RU" sz="2400" b="0" dirty="0">
              <a:solidFill>
                <a:srgbClr val="C00000"/>
              </a:solidFill>
              <a:effectLst/>
            </a:endParaRPr>
          </a:p>
        </p:txBody>
      </p:sp>
      <p:pic>
        <p:nvPicPr>
          <p:cNvPr id="4" name="Содержимое 3" descr="SAM_54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5918" y="1500174"/>
            <a:ext cx="5765800" cy="42529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57150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  <a:effectLst/>
              </a:rPr>
              <a:t>«Галерея камней и минералов»</a:t>
            </a:r>
            <a:endParaRPr lang="ru-RU" sz="2400" b="0" dirty="0">
              <a:solidFill>
                <a:srgbClr val="C00000"/>
              </a:solidFill>
              <a:effectLst/>
            </a:endParaRPr>
          </a:p>
        </p:txBody>
      </p:sp>
      <p:pic>
        <p:nvPicPr>
          <p:cNvPr id="5" name="Содержимое 4" descr="SAM_545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928802"/>
            <a:ext cx="3895724" cy="3028950"/>
          </a:xfrm>
        </p:spPr>
      </p:pic>
      <p:pic>
        <p:nvPicPr>
          <p:cNvPr id="6" name="Содержимое 5" descr="SAM_545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2071678"/>
            <a:ext cx="3929090" cy="31432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000108"/>
            <a:ext cx="7729534" cy="42862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  <a:effectLst/>
              </a:rPr>
              <a:t>Мини-коллекция «Минералы»</a:t>
            </a:r>
            <a:endParaRPr lang="ru-RU" sz="2400" b="0" dirty="0">
              <a:solidFill>
                <a:srgbClr val="C00000"/>
              </a:solidFill>
              <a:effectLst/>
            </a:endParaRPr>
          </a:p>
        </p:txBody>
      </p:sp>
      <p:pic>
        <p:nvPicPr>
          <p:cNvPr id="4" name="Содержимое 3" descr="SAM_547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480" y="1785926"/>
            <a:ext cx="5765800" cy="3929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50006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  <a:effectLst/>
              </a:rPr>
              <a:t>«Игротека»</a:t>
            </a:r>
            <a:endParaRPr lang="ru-RU" sz="2400" b="0" dirty="0">
              <a:solidFill>
                <a:srgbClr val="C00000"/>
              </a:solidFill>
              <a:effectLst/>
            </a:endParaRPr>
          </a:p>
        </p:txBody>
      </p:sp>
      <p:pic>
        <p:nvPicPr>
          <p:cNvPr id="4" name="Содержимое 3" descr="SAM_558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1428736"/>
            <a:ext cx="5765800" cy="42862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967</TotalTime>
  <Words>462</Words>
  <PresentationFormat>Экран (4:3)</PresentationFormat>
  <Paragraphs>67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Аспект</vt:lpstr>
      <vt:lpstr>     Мини-музей«Камни и минералы Южного Урала»</vt:lpstr>
      <vt:lpstr> Цель:</vt:lpstr>
      <vt:lpstr> Задачи:</vt:lpstr>
      <vt:lpstr>РАЗДЕЛЫ МИНИ-МУЗЕЯ</vt:lpstr>
      <vt:lpstr>Хозяйка Медной горы» охраняет экспонаты нашего мини-музея</vt:lpstr>
      <vt:lpstr>«Галерея изделий и  украшений из камней»</vt:lpstr>
      <vt:lpstr>«Галерея камней и минералов»</vt:lpstr>
      <vt:lpstr>Мини-коллекция «Минералы»</vt:lpstr>
      <vt:lpstr>«Игротека»</vt:lpstr>
      <vt:lpstr>Дидактические игры с камнями  на развитие сенсорных способностей, мелкой моторики </vt:lpstr>
      <vt:lpstr>Игры с применением камешков «Марблс»</vt:lpstr>
      <vt:lpstr>Игра «Выложи пустые кружочки»</vt:lpstr>
      <vt:lpstr>Выкладывание контурных рисунков камешками</vt:lpstr>
      <vt:lpstr>«Библиотека»</vt:lpstr>
      <vt:lpstr>Сборник материалов по ознакомлению детей с камнями и минералами</vt:lpstr>
      <vt:lpstr>«Лаборатория»</vt:lpstr>
      <vt:lpstr>Эксперименты с камнями</vt:lpstr>
      <vt:lpstr>Опыт «Извержение вулкана»</vt:lpstr>
      <vt:lpstr>«Наша мастерская» Роспись по камню</vt:lpstr>
      <vt:lpstr>Чудесные превращения камней</vt:lpstr>
      <vt:lpstr>Мастер-класс с педагогами по росписи камней красками</vt:lpstr>
      <vt:lpstr>      «Видеотека» </vt:lpstr>
      <vt:lpstr>Список используемой литературы: </vt:lpstr>
      <vt:lpstr>«Арский камень»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 –музей «КАМНИ и МИНЕРАЛЫ»</dc:title>
  <dc:creator>Дмитрий</dc:creator>
  <cp:lastModifiedBy>детский сад №25</cp:lastModifiedBy>
  <cp:revision>74</cp:revision>
  <dcterms:created xsi:type="dcterms:W3CDTF">2021-02-17T15:43:59Z</dcterms:created>
  <dcterms:modified xsi:type="dcterms:W3CDTF">2024-12-01T16:11:57Z</dcterms:modified>
</cp:coreProperties>
</file>